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8" r:id="rId12"/>
    <p:sldId id="277" r:id="rId13"/>
    <p:sldId id="266" r:id="rId14"/>
    <p:sldId id="267" r:id="rId15"/>
    <p:sldId id="270" r:id="rId16"/>
    <p:sldId id="274" r:id="rId17"/>
    <p:sldId id="273" r:id="rId18"/>
    <p:sldId id="272" r:id="rId19"/>
    <p:sldId id="275" r:id="rId20"/>
    <p:sldId id="276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F39"/>
    <a:srgbClr val="820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B715-04CC-4AF5-89EE-679E4E47989C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8EAD7-6C59-4F24-98E9-740B9B58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7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86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4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9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6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9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3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2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F2C4-DB7F-49BE-B46E-3844DFE9A8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B1B4-3CC4-4D87-9567-52734F53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63" y="94674"/>
            <a:ext cx="8036859" cy="1758402"/>
          </a:xfrm>
        </p:spPr>
        <p:txBody>
          <a:bodyPr/>
          <a:lstStyle/>
          <a:p>
            <a:r>
              <a:rPr lang="en-US" i="1" dirty="0" smtClean="0">
                <a:solidFill>
                  <a:srgbClr val="820106"/>
                </a:solidFill>
              </a:rPr>
              <a:t>Oh, the Places you’ll go… Soaring</a:t>
            </a:r>
            <a:endParaRPr lang="en-US" i="1" dirty="0">
              <a:solidFill>
                <a:srgbClr val="82010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777712"/>
            <a:ext cx="6858000" cy="952837"/>
          </a:xfrm>
        </p:spPr>
        <p:txBody>
          <a:bodyPr/>
          <a:lstStyle/>
          <a:p>
            <a:r>
              <a:rPr lang="en-US" dirty="0" smtClean="0"/>
              <a:t>Chris Ruf</a:t>
            </a:r>
          </a:p>
          <a:p>
            <a:r>
              <a:rPr lang="en-US" dirty="0" smtClean="0"/>
              <a:t>Feb 7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48754" r="32154"/>
          <a:stretch/>
        </p:blipFill>
        <p:spPr>
          <a:xfrm>
            <a:off x="946767" y="339865"/>
            <a:ext cx="4701473" cy="1428976"/>
          </a:xfrm>
        </p:spPr>
      </p:pic>
      <p:sp>
        <p:nvSpPr>
          <p:cNvPr id="5" name="Rectangle 4"/>
          <p:cNvSpPr/>
          <p:nvPr/>
        </p:nvSpPr>
        <p:spPr>
          <a:xfrm>
            <a:off x="700154" y="3450430"/>
            <a:ext cx="1772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FAI Silver Badge</a:t>
            </a:r>
            <a:r>
              <a:rPr lang="en-US" i="1" dirty="0" smtClean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0153" y="3924637"/>
            <a:ext cx="8201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3 required elements.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Silver Altitude is a 1,000-meter (3,281-foot) altitude gain above an in-flight low point.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Silver Duration is a 5-hour flight time after tow release.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Silver Distance is a 50-km (31.07-mile) cross country flight.</a:t>
            </a:r>
            <a:endParaRPr lang="en-US" dirty="0">
              <a:effectLst/>
            </a:endParaRPr>
          </a:p>
        </p:txBody>
      </p:sp>
      <p:pic>
        <p:nvPicPr>
          <p:cNvPr id="1026" name="Picture 2" descr="Photo #7174 | Silver Ba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60" y="1768841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9" y="191841"/>
            <a:ext cx="8279476" cy="64997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0768" y="282952"/>
            <a:ext cx="2645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FAI Silver Badge Course 1</a:t>
            </a:r>
            <a:r>
              <a:rPr lang="en-US" i="1" dirty="0" smtClean="0"/>
              <a:t> </a:t>
            </a:r>
            <a:endParaRPr lang="en-US" dirty="0"/>
          </a:p>
        </p:txBody>
      </p:sp>
      <p:pic>
        <p:nvPicPr>
          <p:cNvPr id="14" name="Picture 2" descr="Photo #7174 | Silver Ba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" y="36683"/>
            <a:ext cx="857583" cy="8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8548"/>
            <a:ext cx="9144001" cy="5957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880771" y="282950"/>
            <a:ext cx="79116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 Silver Badge Course Example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Springs Roosevelt to Lanett = 51.9km (32.2miles) one way</a:t>
            </a:r>
          </a:p>
        </p:txBody>
      </p:sp>
      <p:pic>
        <p:nvPicPr>
          <p:cNvPr id="226" name="Shape 226" descr="Photo #7174 | Silver Bad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5" y="36682"/>
            <a:ext cx="857582" cy="86187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4345903" y="3622576"/>
            <a:ext cx="655500" cy="663600"/>
          </a:xfrm>
          <a:prstGeom prst="mathMultiply">
            <a:avLst>
              <a:gd name="adj1" fmla="val 23520"/>
            </a:avLst>
          </a:prstGeom>
          <a:solidFill>
            <a:srgbClr val="F76F39">
              <a:alpha val="44705"/>
            </a:srgb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4664900" y="1151600"/>
            <a:ext cx="4728900" cy="4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Exact course line has few landing options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386600" y="2049525"/>
            <a:ext cx="1959300" cy="3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LaGrange Airport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4975" y="5056025"/>
            <a:ext cx="1396800" cy="296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Lanett Airport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7117575" y="2594425"/>
            <a:ext cx="1674900" cy="193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Roosevelt Airport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694350" y="3622575"/>
            <a:ext cx="1458000" cy="6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RC Field often landable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810100" y="4626250"/>
            <a:ext cx="1959300" cy="3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Pine Mtn Airport</a:t>
            </a:r>
          </a:p>
        </p:txBody>
      </p:sp>
    </p:spTree>
    <p:extLst>
      <p:ext uri="{BB962C8B-B14F-4D97-AF65-F5344CB8AC3E}">
        <p14:creationId xmlns:p14="http://schemas.microsoft.com/office/powerpoint/2010/main" val="3060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48754" r="32154"/>
          <a:stretch/>
        </p:blipFill>
        <p:spPr>
          <a:xfrm>
            <a:off x="946767" y="339865"/>
            <a:ext cx="4701473" cy="1428976"/>
          </a:xfrm>
        </p:spPr>
      </p:pic>
      <p:sp>
        <p:nvSpPr>
          <p:cNvPr id="5" name="Rectangle 4"/>
          <p:cNvSpPr/>
          <p:nvPr/>
        </p:nvSpPr>
        <p:spPr>
          <a:xfrm>
            <a:off x="700154" y="3450430"/>
            <a:ext cx="169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FAI Gold Badge</a:t>
            </a:r>
            <a:r>
              <a:rPr lang="en-US" i="1" dirty="0" smtClean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0153" y="3924637"/>
            <a:ext cx="82010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2 required elements.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Gold Altitude is a 3,000-meter (9,843-foot) altitude gain above an in-flight low point; Gold Distance is a 300-km (186.42-mile) cross country flight.</a:t>
            </a:r>
            <a:endParaRPr lang="en-US" dirty="0">
              <a:effectLst/>
            </a:endParaRPr>
          </a:p>
        </p:txBody>
      </p:sp>
      <p:pic>
        <p:nvPicPr>
          <p:cNvPr id="2050" name="Picture 2" descr="Photo #7175 | Gold Ba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88" y="1777720"/>
            <a:ext cx="1905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48754" r="32154"/>
          <a:stretch/>
        </p:blipFill>
        <p:spPr>
          <a:xfrm>
            <a:off x="946767" y="339865"/>
            <a:ext cx="4701473" cy="1428976"/>
          </a:xfrm>
        </p:spPr>
      </p:pic>
      <p:sp>
        <p:nvSpPr>
          <p:cNvPr id="5" name="Rectangle 4"/>
          <p:cNvSpPr/>
          <p:nvPr/>
        </p:nvSpPr>
        <p:spPr>
          <a:xfrm>
            <a:off x="700154" y="3450430"/>
            <a:ext cx="169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FAI Gold Badge</a:t>
            </a:r>
            <a:r>
              <a:rPr lang="en-US" i="1" dirty="0" smtClean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0154" y="3924637"/>
            <a:ext cx="83062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3 required elements.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Diamond Altitude is a 5,000-meter (16,404-foot) altitude gain above an in-flight low point; Diamond Goal is a 300-km (186.42-mile) cross country flight using a pre-declared Out and Return or Triangle course;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Diamond Distance is a 500-km (310.7-mile) cross country flight.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As of January 1, 1996, a total of 818 Diamond Badges have been awarded in the US among a total of 5,846 worldwide.</a:t>
            </a:r>
            <a:endParaRPr lang="en-US" sz="16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3074" name="Picture 2" descr="Photo #7181 | Diamond Ba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86" y="1870144"/>
            <a:ext cx="1905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country Check lists….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checklist, well developed for pilot, glider, trailer, several hours of food and water, cell phone, Spot tracking, handheld </a:t>
            </a:r>
            <a:r>
              <a:rPr lang="en-US" dirty="0" err="1"/>
              <a:t>gps</a:t>
            </a:r>
            <a:r>
              <a:rPr lang="en-US" dirty="0"/>
              <a:t>/app to </a:t>
            </a:r>
            <a:r>
              <a:rPr lang="en-US" dirty="0" err="1"/>
              <a:t>nav</a:t>
            </a:r>
            <a:r>
              <a:rPr lang="en-US" dirty="0"/>
              <a:t> without cell service, rope, first aid kit etc.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16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479" y="7041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Read….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/>
          <a:stretch/>
        </p:blipFill>
        <p:spPr>
          <a:xfrm>
            <a:off x="57326" y="2912790"/>
            <a:ext cx="4504305" cy="2947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/>
          <a:stretch/>
        </p:blipFill>
        <p:spPr>
          <a:xfrm rot="10800000">
            <a:off x="4561631" y="2912790"/>
            <a:ext cx="4464850" cy="2947553"/>
          </a:xfrm>
          <a:prstGeom prst="rect">
            <a:avLst/>
          </a:prstGeom>
        </p:spPr>
      </p:pic>
      <p:pic>
        <p:nvPicPr>
          <p:cNvPr id="5122" name="Picture 2" descr="http://www.cumulus-soaring.com/books/SSA/JoyOfSoa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3604" cy="23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2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umulus-soaring.com/books/CrossCountrySoaring/CrossCountrySoaring-p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179" r="3701" b="59341"/>
          <a:stretch/>
        </p:blipFill>
        <p:spPr bwMode="auto">
          <a:xfrm>
            <a:off x="0" y="4039355"/>
            <a:ext cx="5012575" cy="28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479" y="7041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Read….</a:t>
            </a:r>
            <a:endParaRPr lang="en-US" dirty="0"/>
          </a:p>
        </p:txBody>
      </p:sp>
      <p:pic>
        <p:nvPicPr>
          <p:cNvPr id="2050" name="Picture 2" descr="http://www.cumulus-soaring.com/books/CrossCountrySoaring/CrossCountrySoa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" y="0"/>
            <a:ext cx="2306638" cy="32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umulus-soaring.com/books/CrossCountrySoaring/CrossCountrySoaring-p8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9" t="37489" r="1838" b="45814"/>
          <a:stretch/>
        </p:blipFill>
        <p:spPr bwMode="auto">
          <a:xfrm>
            <a:off x="4405793" y="578863"/>
            <a:ext cx="4010663" cy="13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umulus-soaring.com/books/CrossCountrySoaring/CrossCountrySoaring-p8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9" t="68032" r="715" b="15379"/>
          <a:stretch/>
        </p:blipFill>
        <p:spPr bwMode="auto">
          <a:xfrm>
            <a:off x="4405793" y="2091188"/>
            <a:ext cx="4079314" cy="138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umulus-soaring.com/books/Eckey/HeightBa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50" y="4159450"/>
            <a:ext cx="2698550" cy="26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0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80" y="-11765"/>
            <a:ext cx="7507727" cy="836956"/>
          </a:xfrm>
        </p:spPr>
        <p:txBody>
          <a:bodyPr>
            <a:normAutofit/>
          </a:bodyPr>
          <a:lstStyle/>
          <a:p>
            <a:r>
              <a:rPr lang="en-US" dirty="0" smtClean="0"/>
              <a:t>flight analysis, SeeYou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35" y="747674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If you can't measure it, you can't improve it.</a:t>
            </a:r>
            <a:r>
              <a:rPr lang="en-US" sz="2000" dirty="0"/>
              <a:t>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 </a:t>
            </a:r>
            <a:r>
              <a:rPr lang="en-US" sz="2000" i="1" dirty="0"/>
              <a:t>Peter Drucker</a:t>
            </a:r>
            <a:endParaRPr lang="en-US" sz="2000" dirty="0"/>
          </a:p>
          <a:p>
            <a:r>
              <a:rPr lang="en-US" sz="2000" dirty="0"/>
              <a:t>SeeYou flight analysis </a:t>
            </a:r>
          </a:p>
          <a:p>
            <a:r>
              <a:rPr lang="en-US" sz="2000" dirty="0" smtClean="0"/>
              <a:t>Task </a:t>
            </a:r>
            <a:r>
              <a:rPr lang="en-US" sz="2000" dirty="0"/>
              <a:t>Planning &amp; </a:t>
            </a:r>
            <a:r>
              <a:rPr lang="en-US" sz="2000" dirty="0" smtClean="0"/>
              <a:t>Google </a:t>
            </a:r>
            <a:r>
              <a:rPr lang="en-US" sz="2000" dirty="0"/>
              <a:t>Earth</a:t>
            </a:r>
          </a:p>
          <a:p>
            <a:r>
              <a:rPr lang="en-US" sz="2000" dirty="0" smtClean="0"/>
              <a:t>% climb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 smtClean="0"/>
              <a:t>achieved L/D</a:t>
            </a:r>
          </a:p>
          <a:p>
            <a:r>
              <a:rPr lang="en-US" sz="2000" dirty="0" smtClean="0"/>
              <a:t>Distance achieved</a:t>
            </a:r>
          </a:p>
          <a:p>
            <a:r>
              <a:rPr lang="en-US" sz="2000" dirty="0" smtClean="0"/>
              <a:t>Achieved climb rates </a:t>
            </a:r>
          </a:p>
          <a:p>
            <a:r>
              <a:rPr lang="en-US" sz="2000" dirty="0" smtClean="0"/>
              <a:t>OLC    onlinecontest.org</a:t>
            </a:r>
          </a:p>
        </p:txBody>
      </p:sp>
      <p:pic>
        <p:nvPicPr>
          <p:cNvPr id="7170" name="Picture 2" descr="http://www.cumulus-soaring.com/seeyou/SeeYou4-2-sc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85" y="4174845"/>
            <a:ext cx="4991915" cy="26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24" y="0"/>
            <a:ext cx="3432976" cy="43616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15" y="3361977"/>
            <a:ext cx="2642032" cy="34960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3642"/>
            <a:ext cx="3103315" cy="27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58" y="23343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flight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94" y="2506662"/>
            <a:ext cx="7886700" cy="4351338"/>
          </a:xfrm>
        </p:spPr>
        <p:txBody>
          <a:bodyPr/>
          <a:lstStyle/>
          <a:p>
            <a:r>
              <a:rPr lang="en-US" b="1" dirty="0"/>
              <a:t>x</a:t>
            </a:r>
            <a:r>
              <a:rPr lang="en-US" b="1" dirty="0" smtClean="0"/>
              <a:t>csoar.org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Glide Range</a:t>
            </a:r>
          </a:p>
          <a:p>
            <a:r>
              <a:rPr lang="en-US" dirty="0" smtClean="0"/>
              <a:t>Where are alternates? 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Airspace</a:t>
            </a:r>
          </a:p>
        </p:txBody>
      </p:sp>
      <p:pic>
        <p:nvPicPr>
          <p:cNvPr id="6146" name="Picture 2" descr="Moving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00" y="365126"/>
            <a:ext cx="4080915" cy="30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rrain Dis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01" y="3491419"/>
            <a:ext cx="4080915" cy="30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xcsoar.org/img/logo-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8" y="1562093"/>
            <a:ext cx="2190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umulus-soaring.com/seeyou/Oudie3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74" y="5245841"/>
            <a:ext cx="1111435" cy="15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cumulus-soaring.com/seeyou/Oudie-Cable-Ki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" y="5825733"/>
            <a:ext cx="2221087" cy="10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cumulus-soaring.com/seeyou/Oudie-RAM-SCM-w-cradle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59" y="5849477"/>
            <a:ext cx="1341896" cy="8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8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58" y="3155892"/>
            <a:ext cx="4936142" cy="3702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42" y="-1"/>
            <a:ext cx="4207857" cy="3155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58" y="23343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4" name="Picture 3" descr="SES Soaring Forecast Page - Mozilla Firefo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61" y="0"/>
            <a:ext cx="2390293" cy="3661646"/>
          </a:xfrm>
          <a:prstGeom prst="rect">
            <a:avLst/>
          </a:prstGeom>
        </p:spPr>
      </p:pic>
      <p:pic>
        <p:nvPicPr>
          <p:cNvPr id="5" name="Picture 4" descr="SES Soaring Forecast Page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85" y="0"/>
            <a:ext cx="3420015" cy="3661646"/>
          </a:xfrm>
          <a:prstGeom prst="rect">
            <a:avLst/>
          </a:prstGeom>
        </p:spPr>
      </p:pic>
      <p:pic>
        <p:nvPicPr>
          <p:cNvPr id="6" name="Picture 5" descr="BLIPMAP UniViewer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t="11918" r="3556" b="2420"/>
          <a:stretch/>
        </p:blipFill>
        <p:spPr>
          <a:xfrm>
            <a:off x="5106074" y="3123562"/>
            <a:ext cx="4037926" cy="37344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68" y="3895080"/>
            <a:ext cx="7886700" cy="4351338"/>
          </a:xfrm>
        </p:spPr>
        <p:txBody>
          <a:bodyPr>
            <a:normAutofit/>
          </a:bodyPr>
          <a:lstStyle/>
          <a:p>
            <a:r>
              <a:rPr lang="en-US" sz="2100" dirty="0" smtClean="0"/>
              <a:t>southerneaglessoaring.com/storms.html</a:t>
            </a:r>
          </a:p>
          <a:p>
            <a:r>
              <a:rPr lang="en-US" sz="2100" b="1" dirty="0" smtClean="0"/>
              <a:t>drjack.info     </a:t>
            </a:r>
            <a:r>
              <a:rPr lang="en-US" sz="2100" b="1" dirty="0" err="1" smtClean="0"/>
              <a:t>Hcrit</a:t>
            </a:r>
            <a:endParaRPr lang="en-US" sz="2100" dirty="0"/>
          </a:p>
          <a:p>
            <a:pPr marL="0" indent="0">
              <a:buNone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99513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63" y="94673"/>
            <a:ext cx="8036859" cy="564258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Oh, the Places you’ll go… Soaring </a:t>
            </a:r>
            <a:b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 smtClean="0">
                <a:solidFill>
                  <a:srgbClr val="820106"/>
                </a:solidFill>
              </a:rPr>
              <a:t/>
            </a:r>
            <a:br>
              <a:rPr lang="en-US" i="1" dirty="0" smtClean="0">
                <a:solidFill>
                  <a:srgbClr val="820106"/>
                </a:solidFill>
              </a:rPr>
            </a:br>
            <a:r>
              <a:rPr lang="en-US" i="1" dirty="0" smtClean="0">
                <a:solidFill>
                  <a:srgbClr val="820106"/>
                </a:solidFill>
              </a:rPr>
              <a:t>This Year… </a:t>
            </a:r>
            <a:br>
              <a:rPr lang="en-US" i="1" dirty="0" smtClean="0">
                <a:solidFill>
                  <a:srgbClr val="820106"/>
                </a:solidFill>
              </a:rPr>
            </a:br>
            <a:r>
              <a:rPr lang="en-US" i="1" dirty="0" smtClean="0">
                <a:solidFill>
                  <a:srgbClr val="820106"/>
                </a:solidFill>
              </a:rPr>
              <a:t>What is YOUR Goal?</a:t>
            </a:r>
            <a:endParaRPr lang="en-US" i="1" dirty="0">
              <a:solidFill>
                <a:srgbClr val="8201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110"/>
            <a:ext cx="7886700" cy="567203"/>
          </a:xfrm>
        </p:spPr>
        <p:txBody>
          <a:bodyPr>
            <a:noAutofit/>
          </a:bodyPr>
          <a:lstStyle/>
          <a:p>
            <a:r>
              <a:rPr lang="en-US" sz="2800" dirty="0" smtClean="0"/>
              <a:t>Ely, Nevada, Nimbus 3DM, Carl Herold &amp; Chris Ruf </a:t>
            </a:r>
            <a:endParaRPr lang="en-US" sz="28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-456" r="6275"/>
          <a:stretch/>
        </p:blipFill>
        <p:spPr>
          <a:xfrm>
            <a:off x="0" y="1000726"/>
            <a:ext cx="9159022" cy="58572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000725"/>
            <a:ext cx="7886700" cy="4225979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Where can a thermal take you?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>
          <a:xfrm>
            <a:off x="0" y="2919119"/>
            <a:ext cx="9144000" cy="3934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671"/>
            <a:ext cx="9144000" cy="494283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14110"/>
            <a:ext cx="7886700" cy="567203"/>
          </a:xfrm>
        </p:spPr>
        <p:txBody>
          <a:bodyPr>
            <a:noAutofit/>
          </a:bodyPr>
          <a:lstStyle/>
          <a:p>
            <a:r>
              <a:rPr lang="en-US" sz="2800" dirty="0" smtClean="0"/>
              <a:t>Ely, Nevada, Nimbus 3DM, Carl Herold &amp; Chris Ruf </a:t>
            </a:r>
            <a:endParaRPr lang="en-US" sz="28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28650" y="53519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 can a thermal take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283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628650" y="87536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Where can a thermal take you?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2655"/>
          <a:stretch/>
        </p:blipFill>
        <p:spPr>
          <a:xfrm>
            <a:off x="1" y="1872761"/>
            <a:ext cx="9144000" cy="498523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14110"/>
            <a:ext cx="7886700" cy="567203"/>
          </a:xfrm>
        </p:spPr>
        <p:txBody>
          <a:bodyPr>
            <a:noAutofit/>
          </a:bodyPr>
          <a:lstStyle/>
          <a:p>
            <a:r>
              <a:rPr lang="en-US" sz="2800" dirty="0" smtClean="0"/>
              <a:t>Ely, Nevada, Nimbus 3DM, Carl Herold &amp; Chris Ruf 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42796"/>
              </p:ext>
            </p:extLst>
          </p:nvPr>
        </p:nvGraphicFramePr>
        <p:xfrm>
          <a:off x="6397494" y="816448"/>
          <a:ext cx="25003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5" imgW="2500560" imgH="685800" progId="Package">
                  <p:embed/>
                </p:oleObj>
              </mc:Choice>
              <mc:Fallback>
                <p:oleObj name="Packager Shell Object" showAsIcon="1" r:id="rId5" imgW="2500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7494" y="816448"/>
                        <a:ext cx="250031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b="18146"/>
          <a:stretch/>
        </p:blipFill>
        <p:spPr>
          <a:xfrm>
            <a:off x="-1" y="1872761"/>
            <a:ext cx="4012688" cy="2463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87" y="1851053"/>
            <a:ext cx="3309642" cy="2482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57" y="1854352"/>
            <a:ext cx="3309641" cy="24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/>
          <a:stretch/>
        </p:blipFill>
        <p:spPr>
          <a:xfrm>
            <a:off x="2" y="1000871"/>
            <a:ext cx="4945805" cy="5857128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652926" y="534075"/>
            <a:ext cx="8402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 can </a:t>
            </a:r>
            <a:r>
              <a:rPr lang="en-US" b="1" i="1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b="1" dirty="0" smtClean="0"/>
              <a:t>thermal</a:t>
            </a:r>
            <a:r>
              <a:rPr lang="en-US" dirty="0" smtClean="0"/>
              <a:t> take you?  238miles on 1 thermal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1050" y="161315"/>
            <a:ext cx="7886700" cy="372760"/>
          </a:xfrm>
        </p:spPr>
        <p:txBody>
          <a:bodyPr>
            <a:noAutofit/>
          </a:bodyPr>
          <a:lstStyle/>
          <a:p>
            <a:r>
              <a:rPr lang="en-US" sz="2800" dirty="0" smtClean="0"/>
              <a:t>Ely, Nevada, Nimbus 3DM, Carl Herold &amp; Chris Ruf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/>
          <a:stretch/>
        </p:blipFill>
        <p:spPr>
          <a:xfrm>
            <a:off x="3353045" y="979136"/>
            <a:ext cx="5769914" cy="5878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6485" y="4826674"/>
            <a:ext cx="3198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4% circling,  108mi N, 108mi S</a:t>
            </a:r>
          </a:p>
          <a:p>
            <a:r>
              <a:rPr lang="en-US" dirty="0" smtClean="0"/>
              <a:t>292:1 L/D </a:t>
            </a:r>
          </a:p>
          <a:p>
            <a:r>
              <a:rPr lang="en-US" dirty="0" smtClean="0"/>
              <a:t>90.6 mph for 217 miles</a:t>
            </a:r>
          </a:p>
          <a:p>
            <a:r>
              <a:rPr lang="en-US" dirty="0" smtClean="0"/>
              <a:t>84mph IAS </a:t>
            </a:r>
          </a:p>
          <a:p>
            <a:r>
              <a:rPr lang="en-US" dirty="0" smtClean="0"/>
              <a:t>A 24% increase in Groundspeed vs Indicated Airspeed</a:t>
            </a:r>
          </a:p>
          <a:p>
            <a:r>
              <a:rPr lang="en-US" dirty="0" smtClean="0"/>
              <a:t>That is really impressive!</a:t>
            </a:r>
          </a:p>
        </p:txBody>
      </p:sp>
    </p:spTree>
    <p:extLst>
      <p:ext uri="{BB962C8B-B14F-4D97-AF65-F5344CB8AC3E}">
        <p14:creationId xmlns:p14="http://schemas.microsoft.com/office/powerpoint/2010/main" val="12665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16455"/>
          <a:stretch/>
        </p:blipFill>
        <p:spPr>
          <a:xfrm>
            <a:off x="4580092" y="0"/>
            <a:ext cx="456390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9384"/>
            <a:ext cx="5464822" cy="40986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760" y="122202"/>
            <a:ext cx="7886700" cy="567203"/>
          </a:xfrm>
        </p:spPr>
        <p:txBody>
          <a:bodyPr>
            <a:noAutofit/>
          </a:bodyPr>
          <a:lstStyle/>
          <a:p>
            <a:r>
              <a:rPr lang="en-US" sz="2400" dirty="0" smtClean="0"/>
              <a:t>500K Triangle, Cordele, Chris Ruf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3"/>
          <a:stretch/>
        </p:blipFill>
        <p:spPr>
          <a:xfrm>
            <a:off x="5201115" y="3584772"/>
            <a:ext cx="3942885" cy="31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2625" y="122202"/>
            <a:ext cx="8253877" cy="88641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Warm Springs to Cordele O&amp;R</a:t>
            </a:r>
            <a:r>
              <a:rPr lang="en-US" sz="2400" dirty="0" smtClean="0"/>
              <a:t>. Reasonable task if you are careful the first few miles.  Wally, Tim, Dieter[Cirrus], Chris have done it from LaGrange and/or Warm Springs. 271km/168mi</a:t>
            </a:r>
            <a:endParaRPr lang="en-US" sz="2400" dirty="0"/>
          </a:p>
        </p:txBody>
      </p:sp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6" y="1008617"/>
            <a:ext cx="7997460" cy="5849383"/>
          </a:xfrm>
        </p:spPr>
      </p:pic>
    </p:spTree>
    <p:extLst>
      <p:ext uri="{BB962C8B-B14F-4D97-AF65-F5344CB8AC3E}">
        <p14:creationId xmlns:p14="http://schemas.microsoft.com/office/powerpoint/2010/main" val="42138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0" y="0"/>
            <a:ext cx="6971096" cy="2788438"/>
          </a:xfrm>
        </p:spPr>
      </p:pic>
      <p:sp>
        <p:nvSpPr>
          <p:cNvPr id="5" name="Rectangle 4"/>
          <p:cNvSpPr/>
          <p:nvPr/>
        </p:nvSpPr>
        <p:spPr>
          <a:xfrm>
            <a:off x="716338" y="4235035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Bronze Badge Requirements</a:t>
            </a:r>
            <a:r>
              <a:rPr lang="en-US" i="1" dirty="0" smtClean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338" y="4709242"/>
            <a:ext cx="804733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100" dirty="0" smtClean="0">
                <a:effectLst/>
              </a:rPr>
              <a:t>Complete the ABC Training Program with the C Badge Awarded.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 smtClean="0">
                <a:effectLst/>
              </a:rPr>
              <a:t>Log at Least 15 Solo Hours in Gliders. This Time Must Include 30 Solo Flights with at Least 10 Flights Flown in a Single-Place Glider if Possible.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 smtClean="0">
                <a:effectLst/>
              </a:rPr>
              <a:t>Log at Least</a:t>
            </a:r>
            <a:r>
              <a:rPr lang="en-US" sz="1100" b="1" dirty="0" smtClean="0">
                <a:effectLst/>
              </a:rPr>
              <a:t> 2 Flights, </a:t>
            </a:r>
            <a:r>
              <a:rPr lang="en-US" sz="1100" b="1" u="sng" dirty="0" smtClean="0">
                <a:effectLst/>
              </a:rPr>
              <a:t>Each</a:t>
            </a:r>
            <a:r>
              <a:rPr lang="en-US" sz="1100" b="1" dirty="0" smtClean="0">
                <a:effectLst/>
              </a:rPr>
              <a:t> Having Duration of Two Hours or More.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 smtClean="0">
                <a:effectLst/>
              </a:rPr>
              <a:t>Perform at Least </a:t>
            </a:r>
            <a:r>
              <a:rPr lang="en-US" sz="1100" b="1" dirty="0" smtClean="0">
                <a:effectLst/>
              </a:rPr>
              <a:t>3 Solo Spot Landings </a:t>
            </a:r>
            <a:r>
              <a:rPr lang="en-US" sz="1100" dirty="0" smtClean="0">
                <a:effectLst/>
              </a:rPr>
              <a:t>in a Glider Witnessed by an SSAI. The Accuracy and Distance Parameters Established Should be Based on Glider Performance Data, Current Winds, Runway Surface, and Density Altitude. As a Guideline, a Maximum Distance of 400 Feet Would be Acceptable for a </a:t>
            </a:r>
            <a:r>
              <a:rPr lang="en-US" sz="1100" dirty="0" err="1" smtClean="0">
                <a:effectLst/>
              </a:rPr>
              <a:t>Schweizer</a:t>
            </a:r>
            <a:r>
              <a:rPr lang="en-US" sz="1100" dirty="0" smtClean="0">
                <a:effectLst/>
              </a:rPr>
              <a:t> 2-33 Glider.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 smtClean="0">
                <a:effectLst/>
              </a:rPr>
              <a:t>Log Dual Time in Gliders with an Instructor during which at Least 2 Accuracy Landings are Made without Reference to the Altimeter to Simulate Off-field Landings.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 smtClean="0">
                <a:effectLst/>
              </a:rPr>
              <a:t>Pass a Closed Book Written Examination Covering Cross-country Techniques and Knowledge. The Minimum Passing Score is 80%. This Examination is Administered Only by an SSAI.</a:t>
            </a:r>
            <a:endParaRPr lang="en-US" sz="1100" dirty="0">
              <a:effectLst/>
            </a:endParaRPr>
          </a:p>
        </p:txBody>
      </p:sp>
      <p:pic>
        <p:nvPicPr>
          <p:cNvPr id="4098" name="Picture 2" descr="http://www.cumulus-soaring.com/books/Stewart/SoaringPilotsManual-p3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42313" r="19422" b="19522"/>
          <a:stretch/>
        </p:blipFill>
        <p:spPr bwMode="auto">
          <a:xfrm>
            <a:off x="5599689" y="1363345"/>
            <a:ext cx="3455300" cy="32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628</Words>
  <Application>Microsoft Office PowerPoint</Application>
  <PresentationFormat>On-screen Show (4:3)</PresentationFormat>
  <Paragraphs>72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Packager Shell Object</vt:lpstr>
      <vt:lpstr>Oh, the Places you’ll go… Soaring</vt:lpstr>
      <vt:lpstr>PowerPoint Presentation</vt:lpstr>
      <vt:lpstr>Ely, Nevada, Nimbus 3DM, Carl Herold &amp; Chris Ruf </vt:lpstr>
      <vt:lpstr>Ely, Nevada, Nimbus 3DM, Carl Herold &amp; Chris Ruf </vt:lpstr>
      <vt:lpstr>Ely, Nevada, Nimbus 3DM, Carl Herold &amp; Chris Ruf </vt:lpstr>
      <vt:lpstr>Ely, Nevada, Nimbus 3DM, Carl Herold &amp; Chris Ruf </vt:lpstr>
      <vt:lpstr>500K Triangle, Cordele, Chris Ruf </vt:lpstr>
      <vt:lpstr>Warm Springs to Cordele O&amp;R. Reasonable task if you are careful the first few miles.  Wally, Tim, Dieter[Cirrus], Chris have done it from LaGrange and/or Warm Springs. 271km/168mi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 country Check lists….</vt:lpstr>
      <vt:lpstr>Read….</vt:lpstr>
      <vt:lpstr>Read….</vt:lpstr>
      <vt:lpstr>flight analysis, SeeYou</vt:lpstr>
      <vt:lpstr>flight software</vt:lpstr>
      <vt:lpstr>Weather</vt:lpstr>
      <vt:lpstr>Oh, the Places you’ll go… Soaring   This Year…  What is YOUR Goal?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Oh, the Places you’ll go… Soaring</dc:title>
  <dc:creator>Chris</dc:creator>
  <cp:lastModifiedBy>Chris</cp:lastModifiedBy>
  <cp:revision>28</cp:revision>
  <dcterms:created xsi:type="dcterms:W3CDTF">2015-02-06T22:21:25Z</dcterms:created>
  <dcterms:modified xsi:type="dcterms:W3CDTF">2017-02-14T03:41:39Z</dcterms:modified>
</cp:coreProperties>
</file>